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66" r:id="rId5"/>
  </p:sldIdLst>
  <p:sldSz cx="30275213" cy="4280376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169243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2338487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3507730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4676973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5846216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7015460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8184703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9353946" algn="l" defTabSz="2338487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104A66-B671-4B91-8F23-67CDA4E375D3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88" userDrawn="1">
          <p15:clr>
            <a:srgbClr val="A4A3A4"/>
          </p15:clr>
        </p15:guide>
        <p15:guide id="2" pos="4768" userDrawn="1">
          <p15:clr>
            <a:srgbClr val="A4A3A4"/>
          </p15:clr>
        </p15:guide>
        <p15:guide id="3" orient="horz" pos="13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4"/>
    <a:srgbClr val="F99D1C"/>
    <a:srgbClr val="F6ECCF"/>
    <a:srgbClr val="689693"/>
    <a:srgbClr val="BE1F24"/>
    <a:srgbClr val="FFC20E"/>
    <a:srgbClr val="5EBCC2"/>
    <a:srgbClr val="414042"/>
    <a:srgbClr val="750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8" autoAdjust="0"/>
    <p:restoredTop sz="93979" autoAdjust="0"/>
  </p:normalViewPr>
  <p:slideViewPr>
    <p:cSldViewPr snapToGrid="0">
      <p:cViewPr>
        <p:scale>
          <a:sx n="30" d="100"/>
          <a:sy n="30" d="100"/>
        </p:scale>
        <p:origin x="2936" y="-1800"/>
      </p:cViewPr>
      <p:guideLst>
        <p:guide orient="horz" pos="8988"/>
        <p:guide pos="4768"/>
        <p:guide orient="horz" pos="13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469E3-0370-4247-ABC6-F19DD542B518}" type="datetimeFigureOut">
              <a:rPr lang="en-AU" smtClean="0"/>
              <a:t>17/5/21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FAE85-DD05-4D3D-8D9A-E1950B1C2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104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1pPr>
    <a:lvl2pPr marL="1169243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2pPr>
    <a:lvl3pPr marL="2338487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3pPr>
    <a:lvl4pPr marL="3507730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4pPr>
    <a:lvl5pPr marL="4676973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5pPr>
    <a:lvl6pPr marL="5846216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6pPr>
    <a:lvl7pPr marL="7015460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7pPr>
    <a:lvl8pPr marL="8184703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8pPr>
    <a:lvl9pPr marL="9353946" algn="l" defTabSz="2338487" rtl="0" eaLnBrk="1" latinLnBrk="0" hangingPunct="1">
      <a:defRPr sz="30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320" y="8864608"/>
            <a:ext cx="12866966" cy="61167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641" y="16170310"/>
            <a:ext cx="10596325" cy="72924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0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2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84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98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55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4765" y="1142759"/>
            <a:ext cx="3405961" cy="243479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880" y="1142759"/>
            <a:ext cx="9965591" cy="243479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6" y="18336923"/>
            <a:ext cx="12866966" cy="5667535"/>
          </a:xfrm>
        </p:spPr>
        <p:txBody>
          <a:bodyPr anchor="t"/>
          <a:lstStyle>
            <a:lvl1pPr algn="l">
              <a:defRPr sz="66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766" y="12094710"/>
            <a:ext cx="12866966" cy="6242213"/>
          </a:xfrm>
        </p:spPr>
        <p:txBody>
          <a:bodyPr anchor="b"/>
          <a:lstStyle>
            <a:lvl1pPr marL="0" indent="0">
              <a:buNone/>
              <a:defRPr sz="3311">
                <a:solidFill>
                  <a:schemeClr val="tx1">
                    <a:tint val="75000"/>
                  </a:schemeClr>
                </a:solidFill>
              </a:defRPr>
            </a:lvl1pPr>
            <a:lvl2pPr marL="756895" indent="0">
              <a:buNone/>
              <a:defRPr sz="2980">
                <a:solidFill>
                  <a:schemeClr val="tx1">
                    <a:tint val="75000"/>
                  </a:schemeClr>
                </a:solidFill>
              </a:defRPr>
            </a:lvl2pPr>
            <a:lvl3pPr marL="1513789" indent="0">
              <a:buNone/>
              <a:defRPr sz="2649">
                <a:solidFill>
                  <a:schemeClr val="tx1">
                    <a:tint val="75000"/>
                  </a:schemeClr>
                </a:solidFill>
              </a:defRPr>
            </a:lvl3pPr>
            <a:lvl4pPr marL="2270684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4pPr>
            <a:lvl5pPr marL="3027578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5pPr>
            <a:lvl6pPr marL="3784473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6pPr>
            <a:lvl7pPr marL="4541368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7pPr>
            <a:lvl8pPr marL="5298262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8pPr>
            <a:lvl9pPr marL="6055157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880" y="6658365"/>
            <a:ext cx="6685776" cy="18832337"/>
          </a:xfrm>
        </p:spPr>
        <p:txBody>
          <a:bodyPr/>
          <a:lstStyle>
            <a:lvl1pPr>
              <a:defRPr sz="4635"/>
            </a:lvl1pPr>
            <a:lvl2pPr>
              <a:defRPr sz="3973"/>
            </a:lvl2pPr>
            <a:lvl3pPr>
              <a:defRPr sz="3311"/>
            </a:lvl3pPr>
            <a:lvl4pPr>
              <a:defRPr sz="2980"/>
            </a:lvl4pPr>
            <a:lvl5pPr>
              <a:defRPr sz="2980"/>
            </a:lvl5pPr>
            <a:lvl6pPr>
              <a:defRPr sz="2980"/>
            </a:lvl6pPr>
            <a:lvl7pPr>
              <a:defRPr sz="2980"/>
            </a:lvl7pPr>
            <a:lvl8pPr>
              <a:defRPr sz="2980"/>
            </a:lvl8pPr>
            <a:lvl9pPr>
              <a:defRPr sz="2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4950" y="6658365"/>
            <a:ext cx="6685776" cy="18832337"/>
          </a:xfrm>
        </p:spPr>
        <p:txBody>
          <a:bodyPr/>
          <a:lstStyle>
            <a:lvl1pPr>
              <a:defRPr sz="4635"/>
            </a:lvl1pPr>
            <a:lvl2pPr>
              <a:defRPr sz="3973"/>
            </a:lvl2pPr>
            <a:lvl3pPr>
              <a:defRPr sz="3311"/>
            </a:lvl3pPr>
            <a:lvl4pPr>
              <a:defRPr sz="2980"/>
            </a:lvl4pPr>
            <a:lvl5pPr>
              <a:defRPr sz="2980"/>
            </a:lvl5pPr>
            <a:lvl6pPr>
              <a:defRPr sz="2980"/>
            </a:lvl6pPr>
            <a:lvl7pPr>
              <a:defRPr sz="2980"/>
            </a:lvl7pPr>
            <a:lvl8pPr>
              <a:defRPr sz="2980"/>
            </a:lvl8pPr>
            <a:lvl9pPr>
              <a:defRPr sz="2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80" y="6387539"/>
            <a:ext cx="6688405" cy="2662022"/>
          </a:xfrm>
        </p:spPr>
        <p:txBody>
          <a:bodyPr anchor="b"/>
          <a:lstStyle>
            <a:lvl1pPr marL="0" indent="0">
              <a:buNone/>
              <a:defRPr sz="3973" b="1"/>
            </a:lvl1pPr>
            <a:lvl2pPr marL="756895" indent="0">
              <a:buNone/>
              <a:defRPr sz="3311" b="1"/>
            </a:lvl2pPr>
            <a:lvl3pPr marL="1513789" indent="0">
              <a:buNone/>
              <a:defRPr sz="2980" b="1"/>
            </a:lvl3pPr>
            <a:lvl4pPr marL="2270684" indent="0">
              <a:buNone/>
              <a:defRPr sz="2649" b="1"/>
            </a:lvl4pPr>
            <a:lvl5pPr marL="3027578" indent="0">
              <a:buNone/>
              <a:defRPr sz="2649" b="1"/>
            </a:lvl5pPr>
            <a:lvl6pPr marL="3784473" indent="0">
              <a:buNone/>
              <a:defRPr sz="2649" b="1"/>
            </a:lvl6pPr>
            <a:lvl7pPr marL="4541368" indent="0">
              <a:buNone/>
              <a:defRPr sz="2649" b="1"/>
            </a:lvl7pPr>
            <a:lvl8pPr marL="5298262" indent="0">
              <a:buNone/>
              <a:defRPr sz="2649" b="1"/>
            </a:lvl8pPr>
            <a:lvl9pPr marL="6055157" indent="0">
              <a:buNone/>
              <a:defRPr sz="26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880" y="9049561"/>
            <a:ext cx="6688405" cy="16441139"/>
          </a:xfrm>
        </p:spPr>
        <p:txBody>
          <a:bodyPr/>
          <a:lstStyle>
            <a:lvl1pPr>
              <a:defRPr sz="3973"/>
            </a:lvl1pPr>
            <a:lvl2pPr>
              <a:defRPr sz="3311"/>
            </a:lvl2pPr>
            <a:lvl3pPr>
              <a:defRPr sz="2980"/>
            </a:lvl3pPr>
            <a:lvl4pPr>
              <a:defRPr sz="2649"/>
            </a:lvl4pPr>
            <a:lvl5pPr>
              <a:defRPr sz="2649"/>
            </a:lvl5pPr>
            <a:lvl6pPr>
              <a:defRPr sz="2649"/>
            </a:lvl6pPr>
            <a:lvl7pPr>
              <a:defRPr sz="2649"/>
            </a:lvl7pPr>
            <a:lvl8pPr>
              <a:defRPr sz="2649"/>
            </a:lvl8pPr>
            <a:lvl9pPr>
              <a:defRPr sz="26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9695" y="6387539"/>
            <a:ext cx="6691032" cy="2662022"/>
          </a:xfrm>
        </p:spPr>
        <p:txBody>
          <a:bodyPr anchor="b"/>
          <a:lstStyle>
            <a:lvl1pPr marL="0" indent="0">
              <a:buNone/>
              <a:defRPr sz="3973" b="1"/>
            </a:lvl1pPr>
            <a:lvl2pPr marL="756895" indent="0">
              <a:buNone/>
              <a:defRPr sz="3311" b="1"/>
            </a:lvl2pPr>
            <a:lvl3pPr marL="1513789" indent="0">
              <a:buNone/>
              <a:defRPr sz="2980" b="1"/>
            </a:lvl3pPr>
            <a:lvl4pPr marL="2270684" indent="0">
              <a:buNone/>
              <a:defRPr sz="2649" b="1"/>
            </a:lvl4pPr>
            <a:lvl5pPr marL="3027578" indent="0">
              <a:buNone/>
              <a:defRPr sz="2649" b="1"/>
            </a:lvl5pPr>
            <a:lvl6pPr marL="3784473" indent="0">
              <a:buNone/>
              <a:defRPr sz="2649" b="1"/>
            </a:lvl6pPr>
            <a:lvl7pPr marL="4541368" indent="0">
              <a:buNone/>
              <a:defRPr sz="2649" b="1"/>
            </a:lvl7pPr>
            <a:lvl8pPr marL="5298262" indent="0">
              <a:buNone/>
              <a:defRPr sz="2649" b="1"/>
            </a:lvl8pPr>
            <a:lvl9pPr marL="6055157" indent="0">
              <a:buNone/>
              <a:defRPr sz="26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9695" y="9049561"/>
            <a:ext cx="6691032" cy="16441139"/>
          </a:xfrm>
        </p:spPr>
        <p:txBody>
          <a:bodyPr/>
          <a:lstStyle>
            <a:lvl1pPr>
              <a:defRPr sz="3973"/>
            </a:lvl1pPr>
            <a:lvl2pPr>
              <a:defRPr sz="3311"/>
            </a:lvl2pPr>
            <a:lvl3pPr>
              <a:defRPr sz="2980"/>
            </a:lvl3pPr>
            <a:lvl4pPr>
              <a:defRPr sz="2649"/>
            </a:lvl4pPr>
            <a:lvl5pPr>
              <a:defRPr sz="2649"/>
            </a:lvl5pPr>
            <a:lvl6pPr>
              <a:defRPr sz="2649"/>
            </a:lvl6pPr>
            <a:lvl7pPr>
              <a:defRPr sz="2649"/>
            </a:lvl7pPr>
            <a:lvl8pPr>
              <a:defRPr sz="2649"/>
            </a:lvl8pPr>
            <a:lvl9pPr>
              <a:defRPr sz="26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881" y="1136149"/>
            <a:ext cx="4980168" cy="4835240"/>
          </a:xfrm>
        </p:spPr>
        <p:txBody>
          <a:bodyPr anchor="b"/>
          <a:lstStyle>
            <a:lvl1pPr algn="l">
              <a:defRPr sz="33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383" y="1136151"/>
            <a:ext cx="8462343" cy="24354551"/>
          </a:xfrm>
        </p:spPr>
        <p:txBody>
          <a:bodyPr/>
          <a:lstStyle>
            <a:lvl1pPr>
              <a:defRPr sz="5298"/>
            </a:lvl1pPr>
            <a:lvl2pPr>
              <a:defRPr sz="4635"/>
            </a:lvl2pPr>
            <a:lvl3pPr>
              <a:defRPr sz="3973"/>
            </a:lvl3pPr>
            <a:lvl4pPr>
              <a:defRPr sz="3311"/>
            </a:lvl4pPr>
            <a:lvl5pPr>
              <a:defRPr sz="3311"/>
            </a:lvl5pPr>
            <a:lvl6pPr>
              <a:defRPr sz="3311"/>
            </a:lvl6pPr>
            <a:lvl7pPr>
              <a:defRPr sz="3311"/>
            </a:lvl7pPr>
            <a:lvl8pPr>
              <a:defRPr sz="3311"/>
            </a:lvl8pPr>
            <a:lvl9pPr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881" y="5971391"/>
            <a:ext cx="4980168" cy="19519311"/>
          </a:xfrm>
        </p:spPr>
        <p:txBody>
          <a:bodyPr/>
          <a:lstStyle>
            <a:lvl1pPr marL="0" indent="0">
              <a:buNone/>
              <a:defRPr sz="2318"/>
            </a:lvl1pPr>
            <a:lvl2pPr marL="756895" indent="0">
              <a:buNone/>
              <a:defRPr sz="1987"/>
            </a:lvl2pPr>
            <a:lvl3pPr marL="1513789" indent="0">
              <a:buNone/>
              <a:defRPr sz="1656"/>
            </a:lvl3pPr>
            <a:lvl4pPr marL="2270684" indent="0">
              <a:buNone/>
              <a:defRPr sz="1490"/>
            </a:lvl4pPr>
            <a:lvl5pPr marL="3027578" indent="0">
              <a:buNone/>
              <a:defRPr sz="1490"/>
            </a:lvl5pPr>
            <a:lvl6pPr marL="3784473" indent="0">
              <a:buNone/>
              <a:defRPr sz="1490"/>
            </a:lvl6pPr>
            <a:lvl7pPr marL="4541368" indent="0">
              <a:buNone/>
              <a:defRPr sz="1490"/>
            </a:lvl7pPr>
            <a:lvl8pPr marL="5298262" indent="0">
              <a:buNone/>
              <a:defRPr sz="1490"/>
            </a:lvl8pPr>
            <a:lvl9pPr marL="6055157" indent="0">
              <a:buNone/>
              <a:defRPr sz="14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77" y="19975090"/>
            <a:ext cx="9082564" cy="2358172"/>
          </a:xfrm>
        </p:spPr>
        <p:txBody>
          <a:bodyPr anchor="b"/>
          <a:lstStyle>
            <a:lvl1pPr algn="l">
              <a:defRPr sz="33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7077" y="2549730"/>
            <a:ext cx="9082564" cy="17121505"/>
          </a:xfrm>
        </p:spPr>
        <p:txBody>
          <a:bodyPr/>
          <a:lstStyle>
            <a:lvl1pPr marL="0" indent="0">
              <a:buNone/>
              <a:defRPr sz="5298"/>
            </a:lvl1pPr>
            <a:lvl2pPr marL="756895" indent="0">
              <a:buNone/>
              <a:defRPr sz="4635"/>
            </a:lvl2pPr>
            <a:lvl3pPr marL="1513789" indent="0">
              <a:buNone/>
              <a:defRPr sz="3973"/>
            </a:lvl3pPr>
            <a:lvl4pPr marL="2270684" indent="0">
              <a:buNone/>
              <a:defRPr sz="3311"/>
            </a:lvl4pPr>
            <a:lvl5pPr marL="3027578" indent="0">
              <a:buNone/>
              <a:defRPr sz="3311"/>
            </a:lvl5pPr>
            <a:lvl6pPr marL="3784473" indent="0">
              <a:buNone/>
              <a:defRPr sz="3311"/>
            </a:lvl6pPr>
            <a:lvl7pPr marL="4541368" indent="0">
              <a:buNone/>
              <a:defRPr sz="3311"/>
            </a:lvl7pPr>
            <a:lvl8pPr marL="5298262" indent="0">
              <a:buNone/>
              <a:defRPr sz="3311"/>
            </a:lvl8pPr>
            <a:lvl9pPr marL="6055157" indent="0">
              <a:buNone/>
              <a:defRPr sz="33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7077" y="22333262"/>
            <a:ext cx="9082564" cy="3348996"/>
          </a:xfrm>
        </p:spPr>
        <p:txBody>
          <a:bodyPr/>
          <a:lstStyle>
            <a:lvl1pPr marL="0" indent="0">
              <a:buNone/>
              <a:defRPr sz="2318"/>
            </a:lvl1pPr>
            <a:lvl2pPr marL="756895" indent="0">
              <a:buNone/>
              <a:defRPr sz="1987"/>
            </a:lvl2pPr>
            <a:lvl3pPr marL="1513789" indent="0">
              <a:buNone/>
              <a:defRPr sz="1656"/>
            </a:lvl3pPr>
            <a:lvl4pPr marL="2270684" indent="0">
              <a:buNone/>
              <a:defRPr sz="1490"/>
            </a:lvl4pPr>
            <a:lvl5pPr marL="3027578" indent="0">
              <a:buNone/>
              <a:defRPr sz="1490"/>
            </a:lvl5pPr>
            <a:lvl6pPr marL="3784473" indent="0">
              <a:buNone/>
              <a:defRPr sz="1490"/>
            </a:lvl6pPr>
            <a:lvl7pPr marL="4541368" indent="0">
              <a:buNone/>
              <a:defRPr sz="1490"/>
            </a:lvl7pPr>
            <a:lvl8pPr marL="5298262" indent="0">
              <a:buNone/>
              <a:defRPr sz="1490"/>
            </a:lvl8pPr>
            <a:lvl9pPr marL="6055157" indent="0">
              <a:buNone/>
              <a:defRPr sz="14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880" y="1142757"/>
            <a:ext cx="13623846" cy="475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80" y="6658365"/>
            <a:ext cx="13623846" cy="1883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880" y="26448500"/>
            <a:ext cx="3532108" cy="151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2016" y="26448500"/>
            <a:ext cx="4793575" cy="151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8618" y="26448500"/>
            <a:ext cx="3532108" cy="151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3789" rtl="0" eaLnBrk="1" latinLnBrk="0" hangingPunct="1">
        <a:spcBef>
          <a:spcPct val="0"/>
        </a:spcBef>
        <a:buNone/>
        <a:defRPr sz="72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71" indent="-567671" algn="l" defTabSz="1513789" rtl="0" eaLnBrk="1" latinLnBrk="0" hangingPunct="1">
        <a:spcBef>
          <a:spcPct val="20000"/>
        </a:spcBef>
        <a:buFont typeface="Arial" pitchFamily="34" charset="0"/>
        <a:buChar char="•"/>
        <a:defRPr sz="5298" kern="1200">
          <a:solidFill>
            <a:schemeClr val="tx1"/>
          </a:solidFill>
          <a:latin typeface="+mn-lt"/>
          <a:ea typeface="+mn-ea"/>
          <a:cs typeface="+mn-cs"/>
        </a:defRPr>
      </a:lvl1pPr>
      <a:lvl2pPr marL="1229954" indent="-473059" algn="l" defTabSz="1513789" rtl="0" eaLnBrk="1" latinLnBrk="0" hangingPunct="1">
        <a:spcBef>
          <a:spcPct val="20000"/>
        </a:spcBef>
        <a:buFont typeface="Arial" pitchFamily="34" charset="0"/>
        <a:buChar char="–"/>
        <a:defRPr sz="4635" kern="1200">
          <a:solidFill>
            <a:schemeClr val="tx1"/>
          </a:solidFill>
          <a:latin typeface="+mn-lt"/>
          <a:ea typeface="+mn-ea"/>
          <a:cs typeface="+mn-cs"/>
        </a:defRPr>
      </a:lvl2pPr>
      <a:lvl3pPr marL="1892237" indent="-378447" algn="l" defTabSz="1513789" rtl="0" eaLnBrk="1" latinLnBrk="0" hangingPunct="1">
        <a:spcBef>
          <a:spcPct val="20000"/>
        </a:spcBef>
        <a:buFont typeface="Arial" pitchFamily="34" charset="0"/>
        <a:buChar char="•"/>
        <a:defRPr sz="3973" kern="1200">
          <a:solidFill>
            <a:schemeClr val="tx1"/>
          </a:solidFill>
          <a:latin typeface="+mn-lt"/>
          <a:ea typeface="+mn-ea"/>
          <a:cs typeface="+mn-cs"/>
        </a:defRPr>
      </a:lvl3pPr>
      <a:lvl4pPr marL="2649131" indent="-378447" algn="l" defTabSz="1513789" rtl="0" eaLnBrk="1" latinLnBrk="0" hangingPunct="1">
        <a:spcBef>
          <a:spcPct val="20000"/>
        </a:spcBef>
        <a:buFont typeface="Arial" pitchFamily="34" charset="0"/>
        <a:buChar char="–"/>
        <a:defRPr sz="3311" kern="1200">
          <a:solidFill>
            <a:schemeClr val="tx1"/>
          </a:solidFill>
          <a:latin typeface="+mn-lt"/>
          <a:ea typeface="+mn-ea"/>
          <a:cs typeface="+mn-cs"/>
        </a:defRPr>
      </a:lvl4pPr>
      <a:lvl5pPr marL="3406026" indent="-378447" algn="l" defTabSz="1513789" rtl="0" eaLnBrk="1" latinLnBrk="0" hangingPunct="1">
        <a:spcBef>
          <a:spcPct val="20000"/>
        </a:spcBef>
        <a:buFont typeface="Arial" pitchFamily="34" charset="0"/>
        <a:buChar char="»"/>
        <a:defRPr sz="3311" kern="1200">
          <a:solidFill>
            <a:schemeClr val="tx1"/>
          </a:solidFill>
          <a:latin typeface="+mn-lt"/>
          <a:ea typeface="+mn-ea"/>
          <a:cs typeface="+mn-cs"/>
        </a:defRPr>
      </a:lvl5pPr>
      <a:lvl6pPr marL="4162920" indent="-378447" algn="l" defTabSz="1513789" rtl="0" eaLnBrk="1" latinLnBrk="0" hangingPunct="1">
        <a:spcBef>
          <a:spcPct val="20000"/>
        </a:spcBef>
        <a:buFont typeface="Arial" pitchFamily="34" charset="0"/>
        <a:buChar char="•"/>
        <a:defRPr sz="3311" kern="1200">
          <a:solidFill>
            <a:schemeClr val="tx1"/>
          </a:solidFill>
          <a:latin typeface="+mn-lt"/>
          <a:ea typeface="+mn-ea"/>
          <a:cs typeface="+mn-cs"/>
        </a:defRPr>
      </a:lvl6pPr>
      <a:lvl7pPr marL="4919815" indent="-378447" algn="l" defTabSz="1513789" rtl="0" eaLnBrk="1" latinLnBrk="0" hangingPunct="1">
        <a:spcBef>
          <a:spcPct val="20000"/>
        </a:spcBef>
        <a:buFont typeface="Arial" pitchFamily="34" charset="0"/>
        <a:buChar char="•"/>
        <a:defRPr sz="3311" kern="1200">
          <a:solidFill>
            <a:schemeClr val="tx1"/>
          </a:solidFill>
          <a:latin typeface="+mn-lt"/>
          <a:ea typeface="+mn-ea"/>
          <a:cs typeface="+mn-cs"/>
        </a:defRPr>
      </a:lvl7pPr>
      <a:lvl8pPr marL="5676710" indent="-378447" algn="l" defTabSz="1513789" rtl="0" eaLnBrk="1" latinLnBrk="0" hangingPunct="1">
        <a:spcBef>
          <a:spcPct val="20000"/>
        </a:spcBef>
        <a:buFont typeface="Arial" pitchFamily="34" charset="0"/>
        <a:buChar char="•"/>
        <a:defRPr sz="3311" kern="1200">
          <a:solidFill>
            <a:schemeClr val="tx1"/>
          </a:solidFill>
          <a:latin typeface="+mn-lt"/>
          <a:ea typeface="+mn-ea"/>
          <a:cs typeface="+mn-cs"/>
        </a:defRPr>
      </a:lvl8pPr>
      <a:lvl9pPr marL="6433604" indent="-378447" algn="l" defTabSz="1513789" rtl="0" eaLnBrk="1" latinLnBrk="0" hangingPunct="1">
        <a:spcBef>
          <a:spcPct val="20000"/>
        </a:spcBef>
        <a:buFont typeface="Arial" pitchFamily="34" charset="0"/>
        <a:buChar char="•"/>
        <a:defRPr sz="3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1pPr>
      <a:lvl2pPr marL="756895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2pPr>
      <a:lvl3pPr marL="1513789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3pPr>
      <a:lvl4pPr marL="2270684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4pPr>
      <a:lvl5pPr marL="3027578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5pPr>
      <a:lvl6pPr marL="3784473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6pPr>
      <a:lvl7pPr marL="4541368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7pPr>
      <a:lvl8pPr marL="5298262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8pPr>
      <a:lvl9pPr marL="6055157" algn="l" defTabSz="1513789" rtl="0" eaLnBrk="1" latinLnBrk="0" hangingPunct="1">
        <a:defRPr sz="2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C3C61354-2390-9A47-96AE-FE328FBDE8FC}"/>
              </a:ext>
            </a:extLst>
          </p:cNvPr>
          <p:cNvSpPr/>
          <p:nvPr/>
        </p:nvSpPr>
        <p:spPr>
          <a:xfrm>
            <a:off x="15749348" y="19927155"/>
            <a:ext cx="14230867" cy="15440507"/>
          </a:xfrm>
          <a:prstGeom prst="rect">
            <a:avLst/>
          </a:prstGeom>
          <a:solidFill>
            <a:srgbClr val="E6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381A1-9F1D-F44D-ABAE-B56240169F7E}"/>
              </a:ext>
            </a:extLst>
          </p:cNvPr>
          <p:cNvSpPr txBox="1"/>
          <p:nvPr/>
        </p:nvSpPr>
        <p:spPr>
          <a:xfrm>
            <a:off x="661324" y="4063879"/>
            <a:ext cx="29023240" cy="227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 Brain Dynamics Centre, </a:t>
            </a:r>
            <a:r>
              <a:rPr lang="en-US" sz="2400" i="1" dirty="0" err="1"/>
              <a:t>Westmead</a:t>
            </a:r>
            <a:r>
              <a:rPr lang="en-US" sz="2400" i="1" dirty="0"/>
              <a:t> Institute for Medical Research, University of Sydney, </a:t>
            </a:r>
            <a:r>
              <a:rPr lang="en-US" sz="2400" i="1" dirty="0" err="1"/>
              <a:t>Westmead</a:t>
            </a:r>
            <a:r>
              <a:rPr lang="en-US" sz="2400" i="1" dirty="0"/>
              <a:t>, NSW, Australia</a:t>
            </a:r>
            <a:endParaRPr lang="en-AU" sz="2400" dirty="0"/>
          </a:p>
          <a:p>
            <a:r>
              <a:rPr lang="en-US" sz="2400" i="1" dirty="0"/>
              <a:t>2 School of Psychology, University of New South Wales, Sydney, Australia</a:t>
            </a:r>
            <a:endParaRPr lang="en-AU" sz="2400" dirty="0"/>
          </a:p>
          <a:p>
            <a:r>
              <a:rPr lang="en-US" sz="2400" i="1" dirty="0"/>
              <a:t>3 Discipline of Psychiatry, Sydney Medical School, </a:t>
            </a:r>
            <a:r>
              <a:rPr lang="en-US" sz="2400" i="1" dirty="0" err="1"/>
              <a:t>Westmead</a:t>
            </a:r>
            <a:r>
              <a:rPr lang="en-US" sz="2400" i="1" dirty="0"/>
              <a:t>, NSW, Australia</a:t>
            </a:r>
            <a:endParaRPr lang="en-AU" sz="2400" dirty="0"/>
          </a:p>
          <a:p>
            <a:r>
              <a:rPr lang="en-US" sz="2400" i="1" dirty="0"/>
              <a:t>4 School of Health Sciences, Faculty of Medicine and Health, The University of Sydney, Sydney, NSW, Australia.</a:t>
            </a:r>
            <a:endParaRPr lang="en-AU" sz="2400" dirty="0"/>
          </a:p>
          <a:p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630142" y="448782"/>
            <a:ext cx="20679051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b="1" spc="576" dirty="0">
                <a:solidFill>
                  <a:srgbClr val="F47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Functional Connectome in Posttraumatic Stress Disorder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 r="16164" b="33411"/>
          <a:stretch/>
        </p:blipFill>
        <p:spPr>
          <a:xfrm>
            <a:off x="17888064" y="34838475"/>
            <a:ext cx="12387150" cy="79652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43586" y="769118"/>
            <a:ext cx="5397454" cy="25840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92002" y="3281050"/>
            <a:ext cx="19347804" cy="70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Isabella A. Breukelaar</a:t>
            </a:r>
            <a:r>
              <a:rPr lang="en-US" baseline="30000" dirty="0"/>
              <a:t>1,2</a:t>
            </a:r>
            <a:r>
              <a:rPr lang="en-US" dirty="0"/>
              <a:t>, Richard A. Bryant, PhD</a:t>
            </a:r>
            <a:r>
              <a:rPr lang="en-US" baseline="30000" dirty="0"/>
              <a:t>1,2</a:t>
            </a:r>
            <a:r>
              <a:rPr lang="en-US" dirty="0"/>
              <a:t> &amp; </a:t>
            </a:r>
            <a:r>
              <a:rPr lang="en-US" dirty="0" err="1"/>
              <a:t>Mayuresh</a:t>
            </a:r>
            <a:r>
              <a:rPr lang="en-US" dirty="0"/>
              <a:t> S. Korgaonkar</a:t>
            </a:r>
            <a:r>
              <a:rPr lang="en-US" baseline="30000" dirty="0"/>
              <a:t>1,3,4</a:t>
            </a:r>
            <a:endParaRPr lang="en-AU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5069" y="41813210"/>
            <a:ext cx="874167" cy="8741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40434" y="41885034"/>
            <a:ext cx="838174" cy="838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74682" y="41938861"/>
            <a:ext cx="828597" cy="73051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79217" y="41973821"/>
            <a:ext cx="2466980" cy="433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8"/>
              </a:lnSpc>
              <a:spcBef>
                <a:spcPct val="0"/>
              </a:spcBef>
            </a:pPr>
            <a:r>
              <a:rPr lang="en-US" sz="2649" dirty="0" err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WestmeadInst</a:t>
            </a:r>
            <a:endParaRPr lang="en-US" sz="2649" dirty="0">
              <a:solidFill>
                <a:srgbClr val="414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887820" y="41973821"/>
            <a:ext cx="2478723" cy="433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8"/>
              </a:lnSpc>
              <a:spcBef>
                <a:spcPct val="0"/>
              </a:spcBef>
            </a:pPr>
            <a:r>
              <a:rPr lang="en-US" sz="2649" dirty="0" err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WestmeadInst</a:t>
            </a:r>
            <a:endParaRPr lang="en-US" sz="2649" dirty="0">
              <a:solidFill>
                <a:srgbClr val="414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01485" y="42087555"/>
            <a:ext cx="8825176" cy="43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8"/>
              </a:lnSpc>
              <a:spcBef>
                <a:spcPct val="0"/>
              </a:spcBef>
            </a:pPr>
            <a:r>
              <a:rPr lang="en-US" sz="264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Westmead Institute for Medical Research</a:t>
            </a: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88D17-833B-5945-848B-86AE8BC86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206" y="1172134"/>
            <a:ext cx="4191000" cy="1778000"/>
          </a:xfrm>
          <a:prstGeom prst="rect">
            <a:avLst/>
          </a:prstGeom>
        </p:spPr>
      </p:pic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D5C5F408-0C6F-784C-B00F-5A3B34EFC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29" y="21971454"/>
            <a:ext cx="12901580" cy="445411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6BE224F-53B4-F64C-A9D8-775EC11D7CA7}"/>
              </a:ext>
            </a:extLst>
          </p:cNvPr>
          <p:cNvSpPr/>
          <p:nvPr/>
        </p:nvSpPr>
        <p:spPr>
          <a:xfrm>
            <a:off x="294998" y="12215432"/>
            <a:ext cx="29685217" cy="7139567"/>
          </a:xfrm>
          <a:prstGeom prst="rect">
            <a:avLst/>
          </a:prstGeom>
          <a:solidFill>
            <a:srgbClr val="E6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63694B5-210A-7B42-82C7-CE50E349E4AC}"/>
              </a:ext>
            </a:extLst>
          </p:cNvPr>
          <p:cNvSpPr txBox="1">
            <a:spLocks/>
          </p:cNvSpPr>
          <p:nvPr/>
        </p:nvSpPr>
        <p:spPr>
          <a:xfrm>
            <a:off x="-679663" y="12529317"/>
            <a:ext cx="30275202" cy="606843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algn="ctr" defTabSz="1513789" rtl="0" eaLnBrk="1" latinLnBrk="0" hangingPunct="1">
              <a:spcBef>
                <a:spcPct val="0"/>
              </a:spcBef>
              <a:buNone/>
              <a:defRPr sz="728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accent1"/>
                </a:solidFill>
              </a:rPr>
              <a:t>METHODS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009EBA-272F-F64B-A66E-91B145C0B36E}"/>
              </a:ext>
            </a:extLst>
          </p:cNvPr>
          <p:cNvSpPr txBox="1"/>
          <p:nvPr/>
        </p:nvSpPr>
        <p:spPr>
          <a:xfrm>
            <a:off x="6028181" y="13112188"/>
            <a:ext cx="861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2. Functional Magnetic Resonance Imaging (fMRI) scan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913BC1-60AB-DE42-A9A8-83810BB52516}"/>
              </a:ext>
            </a:extLst>
          </p:cNvPr>
          <p:cNvSpPr txBox="1"/>
          <p:nvPr/>
        </p:nvSpPr>
        <p:spPr>
          <a:xfrm>
            <a:off x="10501657" y="13102419"/>
            <a:ext cx="15221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3. Whole-brain Functional Connectivity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756C43-CAE6-E148-9D05-6D2F27BA28A0}"/>
              </a:ext>
            </a:extLst>
          </p:cNvPr>
          <p:cNvSpPr txBox="1"/>
          <p:nvPr/>
        </p:nvSpPr>
        <p:spPr>
          <a:xfrm>
            <a:off x="21097225" y="13041654"/>
            <a:ext cx="946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4. Network Based Statistics Compares Between Groups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4867EC-4728-044B-8316-C917C97C3E9D}"/>
              </a:ext>
            </a:extLst>
          </p:cNvPr>
          <p:cNvGrpSpPr/>
          <p:nvPr/>
        </p:nvGrpSpPr>
        <p:grpSpPr>
          <a:xfrm>
            <a:off x="21815315" y="13564874"/>
            <a:ext cx="8386772" cy="5020188"/>
            <a:chOff x="614010" y="4292002"/>
            <a:chExt cx="4569411" cy="2625213"/>
          </a:xfrm>
        </p:grpSpPr>
        <p:pic>
          <p:nvPicPr>
            <p:cNvPr id="41" name="Content Placeholder 3">
              <a:extLst>
                <a:ext uri="{FF2B5EF4-FFF2-40B4-BE49-F238E27FC236}">
                  <a16:creationId xmlns:a16="http://schemas.microsoft.com/office/drawing/2014/main" id="{03BB3E9D-E3B9-D845-93F9-C9183FAF1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" t="5872" r="6922" b="6923"/>
            <a:stretch/>
          </p:blipFill>
          <p:spPr>
            <a:xfrm>
              <a:off x="2741383" y="4365467"/>
              <a:ext cx="1595535" cy="167504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78F7CB-DE8B-A044-A203-30E1F9832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6" t="4147" r="6329" b="6266"/>
            <a:stretch/>
          </p:blipFill>
          <p:spPr>
            <a:xfrm>
              <a:off x="614010" y="4292002"/>
              <a:ext cx="1659009" cy="173830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51A0035-CA6F-E443-9294-3EAE4C9CA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6" t="5274" r="6329" b="6266"/>
            <a:stretch/>
          </p:blipFill>
          <p:spPr>
            <a:xfrm>
              <a:off x="894052" y="4526817"/>
              <a:ext cx="1659009" cy="1716439"/>
            </a:xfrm>
            <a:prstGeom prst="rect">
              <a:avLst/>
            </a:prstGeom>
          </p:spPr>
        </p:pic>
        <p:pic>
          <p:nvPicPr>
            <p:cNvPr id="44" name="Content Placeholder 3">
              <a:extLst>
                <a:ext uri="{FF2B5EF4-FFF2-40B4-BE49-F238E27FC236}">
                  <a16:creationId xmlns:a16="http://schemas.microsoft.com/office/drawing/2014/main" id="{0157D1D8-A7F8-8E49-8D6F-33CF45E3B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" t="5872" r="6922" b="6923"/>
            <a:stretch/>
          </p:blipFill>
          <p:spPr>
            <a:xfrm>
              <a:off x="3037467" y="4573872"/>
              <a:ext cx="1595535" cy="167504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98406F-4393-1C41-A16A-A5F6D0B7B2DA}"/>
                </a:ext>
              </a:extLst>
            </p:cNvPr>
            <p:cNvSpPr txBox="1"/>
            <p:nvPr/>
          </p:nvSpPr>
          <p:spPr>
            <a:xfrm>
              <a:off x="1241159" y="6191540"/>
              <a:ext cx="1868421" cy="71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PTSD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126C73-3A3B-7F40-BFAD-2FCA19F30BA9}"/>
                </a:ext>
              </a:extLst>
            </p:cNvPr>
            <p:cNvSpPr txBox="1"/>
            <p:nvPr/>
          </p:nvSpPr>
          <p:spPr>
            <a:xfrm>
              <a:off x="3587886" y="6198206"/>
              <a:ext cx="1595535" cy="71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HC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E46DB05-F26B-AC43-9FD8-D401560AC452}"/>
              </a:ext>
            </a:extLst>
          </p:cNvPr>
          <p:cNvGrpSpPr/>
          <p:nvPr/>
        </p:nvGrpSpPr>
        <p:grpSpPr>
          <a:xfrm>
            <a:off x="681208" y="14383117"/>
            <a:ext cx="5325557" cy="3325036"/>
            <a:chOff x="576782" y="1734293"/>
            <a:chExt cx="2104135" cy="116047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DBB7A39-4550-0347-875E-D9411AED8BE7}"/>
                </a:ext>
              </a:extLst>
            </p:cNvPr>
            <p:cNvGrpSpPr/>
            <p:nvPr/>
          </p:nvGrpSpPr>
          <p:grpSpPr>
            <a:xfrm>
              <a:off x="721493" y="1734293"/>
              <a:ext cx="665047" cy="758343"/>
              <a:chOff x="1490543" y="3380198"/>
              <a:chExt cx="758705" cy="914399"/>
            </a:xfrm>
          </p:grpSpPr>
          <p:sp>
            <p:nvSpPr>
              <p:cNvPr id="54" name="Isosceles Triangle 14">
                <a:extLst>
                  <a:ext uri="{FF2B5EF4-FFF2-40B4-BE49-F238E27FC236}">
                    <a16:creationId xmlns:a16="http://schemas.microsoft.com/office/drawing/2014/main" id="{01E1C921-C224-3441-8BCD-691AA06DC68A}"/>
                  </a:ext>
                </a:extLst>
              </p:cNvPr>
              <p:cNvSpPr/>
              <p:nvPr/>
            </p:nvSpPr>
            <p:spPr>
              <a:xfrm>
                <a:off x="1490543" y="3524037"/>
                <a:ext cx="758705" cy="77056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643D508-B297-C148-B9C3-9FF21A664F73}"/>
                  </a:ext>
                </a:extLst>
              </p:cNvPr>
              <p:cNvSpPr/>
              <p:nvPr/>
            </p:nvSpPr>
            <p:spPr>
              <a:xfrm>
                <a:off x="1605337" y="3380198"/>
                <a:ext cx="529119" cy="5291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87A7182-F433-FA47-99A0-4C3BAFA4CE3D}"/>
                </a:ext>
              </a:extLst>
            </p:cNvPr>
            <p:cNvGrpSpPr/>
            <p:nvPr/>
          </p:nvGrpSpPr>
          <p:grpSpPr>
            <a:xfrm>
              <a:off x="1747381" y="1734293"/>
              <a:ext cx="665047" cy="758343"/>
              <a:chOff x="2701165" y="3265474"/>
              <a:chExt cx="758705" cy="914399"/>
            </a:xfrm>
          </p:grpSpPr>
          <p:sp>
            <p:nvSpPr>
              <p:cNvPr id="52" name="Isosceles Triangle 21">
                <a:extLst>
                  <a:ext uri="{FF2B5EF4-FFF2-40B4-BE49-F238E27FC236}">
                    <a16:creationId xmlns:a16="http://schemas.microsoft.com/office/drawing/2014/main" id="{6A50C986-2DC8-564C-A8F4-1D9A9A94A80D}"/>
                  </a:ext>
                </a:extLst>
              </p:cNvPr>
              <p:cNvSpPr/>
              <p:nvPr/>
            </p:nvSpPr>
            <p:spPr>
              <a:xfrm>
                <a:off x="2701165" y="3409313"/>
                <a:ext cx="758705" cy="77056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6136D3D-BA71-F24F-AF8A-BA791DDEB1ED}"/>
                  </a:ext>
                </a:extLst>
              </p:cNvPr>
              <p:cNvSpPr/>
              <p:nvPr/>
            </p:nvSpPr>
            <p:spPr>
              <a:xfrm>
                <a:off x="2815959" y="3265474"/>
                <a:ext cx="529119" cy="5291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22EEB4-7891-4548-A666-3D198BCFCA14}"/>
                </a:ext>
              </a:extLst>
            </p:cNvPr>
            <p:cNvSpPr txBox="1"/>
            <p:nvPr/>
          </p:nvSpPr>
          <p:spPr>
            <a:xfrm>
              <a:off x="576782" y="2514919"/>
              <a:ext cx="917821" cy="37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/>
                <a:t>67 PTSD Patients</a:t>
              </a:r>
              <a:endParaRPr lang="en-US" sz="3200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B9D7AB-AC9E-5249-8707-660C4C46D1AF}"/>
                </a:ext>
              </a:extLst>
            </p:cNvPr>
            <p:cNvSpPr txBox="1"/>
            <p:nvPr/>
          </p:nvSpPr>
          <p:spPr>
            <a:xfrm>
              <a:off x="1482548" y="2518805"/>
              <a:ext cx="1198369" cy="37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/>
                <a:t>71 Healthy Controls</a:t>
              </a:r>
              <a:endParaRPr lang="en-US" sz="3200" b="1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73EC646-D5BF-4946-8AD5-83619FA68B54}"/>
              </a:ext>
            </a:extLst>
          </p:cNvPr>
          <p:cNvSpPr txBox="1"/>
          <p:nvPr/>
        </p:nvSpPr>
        <p:spPr>
          <a:xfrm>
            <a:off x="604266" y="17833356"/>
            <a:ext cx="5649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Participants recruited through Western Sydney Health District and matched on age and gender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Included based on clinical interview with a psychologist</a:t>
            </a:r>
            <a:endParaRPr lang="en-US" sz="2000" dirty="0"/>
          </a:p>
        </p:txBody>
      </p:sp>
      <p:pic>
        <p:nvPicPr>
          <p:cNvPr id="57" name="Picture 2" descr="Medical Imaging: Signals &amp; Systems">
            <a:extLst>
              <a:ext uri="{FF2B5EF4-FFF2-40B4-BE49-F238E27FC236}">
                <a16:creationId xmlns:a16="http://schemas.microsoft.com/office/drawing/2014/main" id="{DA8E0E9C-1AA0-6E44-B596-EE36161E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721" y="13850361"/>
            <a:ext cx="5135996" cy="3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64C3DD7-10CE-D947-BB95-7DBE074349F2}"/>
              </a:ext>
            </a:extLst>
          </p:cNvPr>
          <p:cNvSpPr txBox="1"/>
          <p:nvPr/>
        </p:nvSpPr>
        <p:spPr>
          <a:xfrm>
            <a:off x="14500345" y="17924198"/>
            <a:ext cx="7223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 pattern of activity of each region or “voxel” in the brain is correlated with the pattern of activity of every other region to give a measure of connectivity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170749-9A9F-8A48-A62D-8416C70BD815}"/>
              </a:ext>
            </a:extLst>
          </p:cNvPr>
          <p:cNvSpPr txBox="1"/>
          <p:nvPr/>
        </p:nvSpPr>
        <p:spPr>
          <a:xfrm>
            <a:off x="-1352983" y="13052567"/>
            <a:ext cx="850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1. Participant Recruitment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DA162A-7FD5-F74A-90D3-46B751B6FD5E}"/>
              </a:ext>
            </a:extLst>
          </p:cNvPr>
          <p:cNvSpPr txBox="1"/>
          <p:nvPr/>
        </p:nvSpPr>
        <p:spPr>
          <a:xfrm>
            <a:off x="22262524" y="17947994"/>
            <a:ext cx="7136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Correlation matrices capturing the patterns of whole-bran functional connectivity between regions are tested for differences between healthy and PTSD groups</a:t>
            </a:r>
          </a:p>
        </p:txBody>
      </p:sp>
      <p:pic>
        <p:nvPicPr>
          <p:cNvPr id="1030" name="Picture 6" descr="Private MRI Scan London | Orthopaedics | OneWelbeck">
            <a:extLst>
              <a:ext uri="{FF2B5EF4-FFF2-40B4-BE49-F238E27FC236}">
                <a16:creationId xmlns:a16="http://schemas.microsoft.com/office/drawing/2014/main" id="{B2D5675E-F662-4842-B46F-BB415CDB2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8699"/>
          <a:stretch/>
        </p:blipFill>
        <p:spPr bwMode="auto">
          <a:xfrm>
            <a:off x="6632940" y="14008977"/>
            <a:ext cx="4251229" cy="27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8D994D-58D4-7A47-AD71-8AB76FB632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>
          <a:xfrm>
            <a:off x="9359457" y="14821933"/>
            <a:ext cx="3760124" cy="283459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605F170-0E96-4048-9B60-221D0A99B180}"/>
              </a:ext>
            </a:extLst>
          </p:cNvPr>
          <p:cNvSpPr/>
          <p:nvPr/>
        </p:nvSpPr>
        <p:spPr>
          <a:xfrm>
            <a:off x="267153" y="6069770"/>
            <a:ext cx="14777996" cy="5629200"/>
          </a:xfrm>
          <a:prstGeom prst="rect">
            <a:avLst/>
          </a:prstGeom>
          <a:solidFill>
            <a:srgbClr val="E6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D5E132-63E5-EA4F-AD11-61CD076F87A2}"/>
              </a:ext>
            </a:extLst>
          </p:cNvPr>
          <p:cNvSpPr/>
          <p:nvPr/>
        </p:nvSpPr>
        <p:spPr>
          <a:xfrm>
            <a:off x="15749348" y="6069769"/>
            <a:ext cx="14230867" cy="5603977"/>
          </a:xfrm>
          <a:prstGeom prst="rect">
            <a:avLst/>
          </a:prstGeom>
          <a:solidFill>
            <a:srgbClr val="E6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4B8928-C91B-E84B-8EB0-FBB4DF6425B1}"/>
              </a:ext>
            </a:extLst>
          </p:cNvPr>
          <p:cNvSpPr/>
          <p:nvPr/>
        </p:nvSpPr>
        <p:spPr>
          <a:xfrm>
            <a:off x="294998" y="19878249"/>
            <a:ext cx="14750151" cy="19644464"/>
          </a:xfrm>
          <a:prstGeom prst="rect">
            <a:avLst/>
          </a:prstGeom>
          <a:solidFill>
            <a:srgbClr val="E6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63E5559F-AA2B-2546-AA15-383CBC6BB94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3"/>
          <a:stretch/>
        </p:blipFill>
        <p:spPr>
          <a:xfrm>
            <a:off x="1842708" y="21867981"/>
            <a:ext cx="11390345" cy="5810170"/>
          </a:xfrm>
          <a:prstGeom prst="rect">
            <a:avLst/>
          </a:prstGeom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2AFBC7F-7A5F-5F4A-BD39-3CC235699CD8}"/>
              </a:ext>
            </a:extLst>
          </p:cNvPr>
          <p:cNvSpPr txBox="1">
            <a:spLocks/>
          </p:cNvSpPr>
          <p:nvPr/>
        </p:nvSpPr>
        <p:spPr>
          <a:xfrm>
            <a:off x="5640495" y="6867724"/>
            <a:ext cx="8835506" cy="405623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567671" indent="-567671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9954" indent="-473059" algn="l" defTabSz="151378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92237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49131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06026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62920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9815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76710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33604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AU" sz="5900" dirty="0"/>
              <a:t>Post-traumatic stress disorder(PTSD) is a group of stress reactions that can develop after experiencing a single or ongoing trauma and persist for an extended period</a:t>
            </a:r>
          </a:p>
          <a:p>
            <a:pPr marL="457200" indent="-457200"/>
            <a:r>
              <a:rPr lang="en-AU" sz="5900" dirty="0"/>
              <a:t>Characterized by increased fear, anxiety, arousal, sadness and/or numbness and dysphoria</a:t>
            </a:r>
          </a:p>
          <a:p>
            <a:pPr marL="457200" indent="-457200"/>
            <a:r>
              <a:rPr lang="en-AU" sz="5900" dirty="0"/>
              <a:t>Brain correlates of this disorder are unknown</a:t>
            </a:r>
          </a:p>
          <a:p>
            <a:pPr marL="457200" indent="-457200"/>
            <a:r>
              <a:rPr lang="en-AU" sz="5900" dirty="0"/>
              <a:t>Previous functional magnetic resonance imaging studies have captured differences in activity or connectivity in specific regions, but are yet to take a brain-wide approach</a:t>
            </a:r>
          </a:p>
          <a:p>
            <a:endParaRPr lang="en-AU" dirty="0"/>
          </a:p>
        </p:txBody>
      </p:sp>
      <p:pic>
        <p:nvPicPr>
          <p:cNvPr id="68" name="Picture 6" descr="Related image">
            <a:extLst>
              <a:ext uri="{FF2B5EF4-FFF2-40B4-BE49-F238E27FC236}">
                <a16:creationId xmlns:a16="http://schemas.microsoft.com/office/drawing/2014/main" id="{403A140E-B2A2-104A-BA86-54BF10605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8466"/>
          <a:stretch/>
        </p:blipFill>
        <p:spPr bwMode="auto">
          <a:xfrm>
            <a:off x="573459" y="6793181"/>
            <a:ext cx="4857464" cy="38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05ACEB3E-9CC1-BF43-808D-1C57F1D3E0FC}"/>
              </a:ext>
            </a:extLst>
          </p:cNvPr>
          <p:cNvSpPr txBox="1">
            <a:spLocks/>
          </p:cNvSpPr>
          <p:nvPr/>
        </p:nvSpPr>
        <p:spPr>
          <a:xfrm>
            <a:off x="16064160" y="6756423"/>
            <a:ext cx="13702534" cy="39834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567671" indent="-567671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9954" indent="-473059" algn="l" defTabSz="151378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92237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49131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06026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62920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9815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76710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33604" indent="-378447" algn="l" defTabSz="15137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AU" dirty="0"/>
              <a:t>All the connections in the brain</a:t>
            </a:r>
          </a:p>
          <a:p>
            <a:pPr marL="457200" indent="-457200"/>
            <a:r>
              <a:rPr lang="en-AU" dirty="0"/>
              <a:t>Based on the idea that the brain is an interconnected whole but functionally organized into a series of networks</a:t>
            </a:r>
          </a:p>
          <a:p>
            <a:pPr marL="457200" indent="-457200"/>
            <a:r>
              <a:rPr lang="en-AU" dirty="0"/>
              <a:t>Specific patterns of connectivity within and between these networks are reflective of normal brain functioning but it is whole system that is important</a:t>
            </a:r>
          </a:p>
          <a:p>
            <a:pPr marL="457200" indent="-457200"/>
            <a:r>
              <a:rPr lang="en-AU" dirty="0"/>
              <a:t>Why do we care about this in PTSD?</a:t>
            </a:r>
          </a:p>
          <a:p>
            <a:pPr marL="1143000" lvl="1" indent="-457200"/>
            <a:r>
              <a:rPr lang="en-AU" dirty="0"/>
              <a:t>Help us understand the brain-basis of this disorder</a:t>
            </a:r>
          </a:p>
          <a:p>
            <a:pPr marL="1143000" lvl="1" indent="-457200"/>
            <a:r>
              <a:rPr lang="en-AU" dirty="0"/>
              <a:t>Help us understand if specific neural alterations relate to clinical measures or outcomes</a:t>
            </a:r>
          </a:p>
          <a:p>
            <a:pPr marL="1143000" lvl="1" indent="-457200"/>
            <a:r>
              <a:rPr lang="en-AU" dirty="0"/>
              <a:t>Effected regions and connections could guide development of treatment</a:t>
            </a:r>
            <a:endParaRPr lang="en-AU" dirty="0">
              <a:sym typeface="Wingdings" pitchFamily="2" charset="2"/>
            </a:endParaRPr>
          </a:p>
          <a:p>
            <a:pPr marL="1143000" lvl="1" indent="-457200"/>
            <a:r>
              <a:rPr lang="en-AU" dirty="0"/>
              <a:t>A replicable neural signature of a disorder could be used as a diagnostic tool</a:t>
            </a:r>
          </a:p>
          <a:p>
            <a:endParaRPr lang="en-AU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6343F420-5A47-D04A-B438-B16F38B41B14}"/>
              </a:ext>
            </a:extLst>
          </p:cNvPr>
          <p:cNvSpPr txBox="1">
            <a:spLocks/>
          </p:cNvSpPr>
          <p:nvPr/>
        </p:nvSpPr>
        <p:spPr>
          <a:xfrm>
            <a:off x="269148" y="6052634"/>
            <a:ext cx="14645391" cy="70138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ctr" defTabSz="1513789" rtl="0" eaLnBrk="1" latinLnBrk="0" hangingPunct="1">
              <a:spcBef>
                <a:spcPct val="0"/>
              </a:spcBef>
              <a:buNone/>
              <a:defRPr sz="728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accent1"/>
                </a:solidFill>
              </a:rPr>
              <a:t>BACKGROUND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A2DF3788-6E14-9D49-A939-4912FAB625AD}"/>
              </a:ext>
            </a:extLst>
          </p:cNvPr>
          <p:cNvSpPr txBox="1">
            <a:spLocks/>
          </p:cNvSpPr>
          <p:nvPr/>
        </p:nvSpPr>
        <p:spPr>
          <a:xfrm>
            <a:off x="15749348" y="6115041"/>
            <a:ext cx="14645391" cy="70138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ctr" defTabSz="1513789" rtl="0" eaLnBrk="1" latinLnBrk="0" hangingPunct="1">
              <a:spcBef>
                <a:spcPct val="0"/>
              </a:spcBef>
              <a:buNone/>
              <a:defRPr sz="728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accent1"/>
                </a:solidFill>
              </a:rPr>
              <a:t>What is the functional connectome?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21BFDB-ACD0-4240-85CA-685624B2BC6B}"/>
              </a:ext>
            </a:extLst>
          </p:cNvPr>
          <p:cNvSpPr/>
          <p:nvPr/>
        </p:nvSpPr>
        <p:spPr>
          <a:xfrm>
            <a:off x="9880448" y="10168179"/>
            <a:ext cx="9414390" cy="2829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075734A-57B1-A24C-B5ED-79C4DD12002D}"/>
              </a:ext>
            </a:extLst>
          </p:cNvPr>
          <p:cNvSpPr txBox="1">
            <a:spLocks/>
          </p:cNvSpPr>
          <p:nvPr/>
        </p:nvSpPr>
        <p:spPr>
          <a:xfrm>
            <a:off x="10626357" y="10827195"/>
            <a:ext cx="8481984" cy="2090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55D1D"/>
                </a:solidFill>
              </a:rPr>
              <a:t>Aim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to characterize differences in whole-brain connectivity in PTSD compared to health controls</a:t>
            </a:r>
          </a:p>
          <a:p>
            <a:endParaRPr lang="en-US" sz="2400" b="1" dirty="0">
              <a:solidFill>
                <a:srgbClr val="F55D1D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0003F0CB-2A48-1F44-9EC3-A4A699615CED}"/>
              </a:ext>
            </a:extLst>
          </p:cNvPr>
          <p:cNvSpPr txBox="1">
            <a:spLocks/>
          </p:cNvSpPr>
          <p:nvPr/>
        </p:nvSpPr>
        <p:spPr>
          <a:xfrm>
            <a:off x="2558013" y="12248038"/>
            <a:ext cx="9022320" cy="633233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algn="ctr" defTabSz="1513789" rtl="0" eaLnBrk="1" latinLnBrk="0" hangingPunct="1">
              <a:spcBef>
                <a:spcPct val="0"/>
              </a:spcBef>
              <a:buNone/>
              <a:defRPr sz="728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accent1"/>
                </a:solidFill>
              </a:rPr>
              <a:t>METHODS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392DE4FE-2435-9B44-B7B8-48140330B2BC}"/>
              </a:ext>
            </a:extLst>
          </p:cNvPr>
          <p:cNvSpPr txBox="1">
            <a:spLocks/>
          </p:cNvSpPr>
          <p:nvPr/>
        </p:nvSpPr>
        <p:spPr>
          <a:xfrm>
            <a:off x="18251296" y="12248037"/>
            <a:ext cx="9022320" cy="633233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algn="ctr" defTabSz="1513789" rtl="0" eaLnBrk="1" latinLnBrk="0" hangingPunct="1">
              <a:spcBef>
                <a:spcPct val="0"/>
              </a:spcBef>
              <a:buNone/>
              <a:defRPr sz="728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accent1"/>
                </a:solidFill>
              </a:rPr>
              <a:t>METHODS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EB083F-D92A-0B4F-95AE-A46A23545897}"/>
              </a:ext>
            </a:extLst>
          </p:cNvPr>
          <p:cNvSpPr txBox="1"/>
          <p:nvPr/>
        </p:nvSpPr>
        <p:spPr>
          <a:xfrm>
            <a:off x="6816445" y="17966196"/>
            <a:ext cx="675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Participants completed “functional” MRI scan at Westmead Hospital, that captures brain activity during certain tasks and at rest</a:t>
            </a:r>
            <a:endParaRPr lang="en-US" sz="2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C40DEE-2B90-8B42-AE40-988012D0FD8A}"/>
              </a:ext>
            </a:extLst>
          </p:cNvPr>
          <p:cNvSpPr txBox="1"/>
          <p:nvPr/>
        </p:nvSpPr>
        <p:spPr>
          <a:xfrm>
            <a:off x="25272681" y="17197356"/>
            <a:ext cx="3010664" cy="80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A95920DE-6078-8343-B6BF-7A9CA04182CF}"/>
              </a:ext>
            </a:extLst>
          </p:cNvPr>
          <p:cNvSpPr txBox="1">
            <a:spLocks/>
          </p:cNvSpPr>
          <p:nvPr/>
        </p:nvSpPr>
        <p:spPr>
          <a:xfrm>
            <a:off x="294997" y="19927155"/>
            <a:ext cx="14750151" cy="95958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ctr" defTabSz="1513789" rtl="0" eaLnBrk="1" latinLnBrk="0" hangingPunct="1">
              <a:spcBef>
                <a:spcPct val="0"/>
              </a:spcBef>
              <a:buNone/>
              <a:defRPr sz="728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accent1"/>
                </a:solidFill>
              </a:rPr>
              <a:t>RESULTS - EXTENSIVE ALTERATIONS IN WHOLE-BRAIN FC IN PTSD</a:t>
            </a:r>
          </a:p>
        </p:txBody>
      </p:sp>
      <p:pic>
        <p:nvPicPr>
          <p:cNvPr id="85" name="Picture 84" descr="Diagram&#10;&#10;Description automatically generated">
            <a:extLst>
              <a:ext uri="{FF2B5EF4-FFF2-40B4-BE49-F238E27FC236}">
                <a16:creationId xmlns:a16="http://schemas.microsoft.com/office/drawing/2014/main" id="{73B80575-74E2-7445-8CEA-D66AB7E03AB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3"/>
          <a:stretch/>
        </p:blipFill>
        <p:spPr>
          <a:xfrm>
            <a:off x="1799800" y="29120787"/>
            <a:ext cx="11476159" cy="58539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24ABE4-250F-7F43-AA96-1498096AF719}"/>
              </a:ext>
            </a:extLst>
          </p:cNvPr>
          <p:cNvSpPr txBox="1"/>
          <p:nvPr/>
        </p:nvSpPr>
        <p:spPr>
          <a:xfrm>
            <a:off x="1326988" y="20777971"/>
            <a:ext cx="12814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Extensive decreases in functional connectivity in PTSD relative to controls throughout all of the higher-order cortical intrinsic connectivity networks that are responsible for controlling your attention and perception of the environment, mimicking the widespread synaptic loss seen in neurobiological models of chronic stress</a:t>
            </a:r>
            <a:r>
              <a:rPr lang="en-AU" sz="2000" dirty="0"/>
              <a:t> 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C2E456-1A1A-024F-8109-CD32D6025CDB}"/>
              </a:ext>
            </a:extLst>
          </p:cNvPr>
          <p:cNvSpPr txBox="1"/>
          <p:nvPr/>
        </p:nvSpPr>
        <p:spPr>
          <a:xfrm>
            <a:off x="1306568" y="28139674"/>
            <a:ext cx="12814683" cy="104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Increased in connectivity in PTSD of subcortical regions, including thalamic and limbic region connections to sensory and default-mode regions, that are responsible for arousal and emotion regulation</a:t>
            </a:r>
            <a:endParaRPr lang="en-AU" sz="2000" dirty="0"/>
          </a:p>
          <a:p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E4F8CC-5EB8-8047-93AB-95B885C89F04}"/>
              </a:ext>
            </a:extLst>
          </p:cNvPr>
          <p:cNvSpPr txBox="1"/>
          <p:nvPr/>
        </p:nvSpPr>
        <p:spPr>
          <a:xfrm>
            <a:off x="1171310" y="35316238"/>
            <a:ext cx="96117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1.</a:t>
            </a:r>
            <a:r>
              <a:rPr lang="en-US" sz="2000" dirty="0"/>
              <a:t> </a:t>
            </a:r>
            <a:r>
              <a:rPr lang="en-US" sz="2000" b="1" dirty="0"/>
              <a:t>Differences in connectivity in PTSD compared to HC identified with network-based statistics.</a:t>
            </a:r>
            <a:r>
              <a:rPr lang="en-US" sz="2000" dirty="0"/>
              <a:t> For HC&gt;PTSD, a network comprised of 203 regions and 420 edges (connections) was identified (p&lt;0.001, FWE-corrected) (A-C). For PTSD&gt;HC a network comprised of 34 regions and 50 edges (connections) was identified (D-F). A &amp; D) all significant nodes and edges of HC&gt;PTSD subnetwork visualized on the surface of the brain (created using </a:t>
            </a:r>
            <a:r>
              <a:rPr lang="en-US" sz="2000" dirty="0" err="1"/>
              <a:t>BrainNet</a:t>
            </a:r>
            <a:r>
              <a:rPr lang="en-US" sz="2000" dirty="0"/>
              <a:t> viewer) B &amp; E) a heatmap of the mean t-statistic of significantly different connections within and between the eight primary functional networks. Larger circle size and darker </a:t>
            </a:r>
            <a:r>
              <a:rPr lang="en-US" sz="2000" dirty="0" err="1"/>
              <a:t>colour</a:t>
            </a:r>
            <a:r>
              <a:rPr lang="en-US" sz="2000" dirty="0"/>
              <a:t> represent greater mean t-statistic of connections (larger difference in HC and PTSD connectivity). Networks are ordered based on their overall contribution to the difference in connectivity between PTSD and HC. C &amp; F) Shows the difference in mean connectivity across all significant regions between groups. PTSD – Posttraumatic Stress Disorder, HC – Healthy Controls. </a:t>
            </a:r>
            <a:endParaRPr lang="en-AU" sz="2000" dirty="0"/>
          </a:p>
          <a:p>
            <a:endParaRPr lang="en-US" sz="2000" dirty="0"/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38870F63-EBF3-3249-900A-2CEF8E51FF30}"/>
              </a:ext>
            </a:extLst>
          </p:cNvPr>
          <p:cNvSpPr txBox="1">
            <a:spLocks/>
          </p:cNvSpPr>
          <p:nvPr/>
        </p:nvSpPr>
        <p:spPr>
          <a:xfrm>
            <a:off x="15749347" y="20077337"/>
            <a:ext cx="14230867" cy="79063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ctr" defTabSz="1513789" rtl="0" eaLnBrk="1" latinLnBrk="0" hangingPunct="1">
              <a:spcBef>
                <a:spcPct val="0"/>
              </a:spcBef>
              <a:buNone/>
              <a:defRPr sz="728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accent1"/>
                </a:solidFill>
              </a:rPr>
              <a:t>RESULTS – CORRELATION WITH CLINICAL SYMPTOMS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62DAD3-5CB9-CC4F-8855-E38E696BA748}"/>
              </a:ext>
            </a:extLst>
          </p:cNvPr>
          <p:cNvSpPr txBox="1"/>
          <p:nvPr/>
        </p:nvSpPr>
        <p:spPr>
          <a:xfrm>
            <a:off x="16464637" y="20900222"/>
            <a:ext cx="12901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Mean functional connectivity of the altered network was associated with dissociative symptoms-where you feel disconnected from both your external and sometimes internal world. This is thought to be one of the coping mechanisms that develops following trauma.</a:t>
            </a:r>
            <a:endParaRPr lang="en-AU" sz="2000" dirty="0"/>
          </a:p>
          <a:p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89E0AE-156E-EF47-B645-641A7DFAE201}"/>
              </a:ext>
            </a:extLst>
          </p:cNvPr>
          <p:cNvSpPr txBox="1"/>
          <p:nvPr/>
        </p:nvSpPr>
        <p:spPr>
          <a:xfrm>
            <a:off x="16766546" y="26568803"/>
            <a:ext cx="12610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2.</a:t>
            </a:r>
            <a:r>
              <a:rPr lang="en-US" sz="2000" dirty="0"/>
              <a:t> </a:t>
            </a:r>
            <a:r>
              <a:rPr lang="en-US" sz="2000" b="1" dirty="0"/>
              <a:t>Correlation between PTSD network connectivity and BDI, CADSS and CAPS, controlling for age and sex. </a:t>
            </a:r>
            <a:r>
              <a:rPr lang="en-US" sz="2000" dirty="0"/>
              <a:t>Lower dissociation score is associated with greater connectivity in HC&gt;PTSD network only. PTSD – Posttraumatic Stress Disorder, BDI – Beck’s Depression Inventory, CADSS – Clinician Administered Dissociative States Scale, CAPS – Clinician Administered PTSD Scale</a:t>
            </a:r>
            <a:endParaRPr lang="en-AU" sz="2000" dirty="0"/>
          </a:p>
          <a:p>
            <a:endParaRPr lang="en-US" sz="2000" dirty="0"/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D29C1BE0-F1FD-2645-BF88-F6424B333010}"/>
              </a:ext>
            </a:extLst>
          </p:cNvPr>
          <p:cNvSpPr txBox="1">
            <a:spLocks/>
          </p:cNvSpPr>
          <p:nvPr/>
        </p:nvSpPr>
        <p:spPr>
          <a:xfrm>
            <a:off x="15762885" y="28404223"/>
            <a:ext cx="14230867" cy="790632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10000"/>
          </a:bodyPr>
          <a:lstStyle>
            <a:lvl1pPr algn="ctr" defTabSz="1513789" rtl="0" eaLnBrk="1" latinLnBrk="0" hangingPunct="1">
              <a:spcBef>
                <a:spcPct val="0"/>
              </a:spcBef>
              <a:buNone/>
              <a:defRPr sz="728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accent1"/>
                </a:solidFill>
              </a:rPr>
              <a:t>RESULTS – INTERMEDIATE CONNECTIVITY IN TRAUMA-EXPOSED HEALTHY CONTROLS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37889C-6082-844B-B875-1C5FFD46AD64}"/>
              </a:ext>
            </a:extLst>
          </p:cNvPr>
          <p:cNvSpPr txBox="1"/>
          <p:nvPr/>
        </p:nvSpPr>
        <p:spPr>
          <a:xfrm>
            <a:off x="16064160" y="28939046"/>
            <a:ext cx="13620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an additional group of 30 resilient trauma-exposed controls connectivity was intermediate to PTSD and HC. This suggests alterations in the functional connectome in response to trauma exposure could occur on a sliding scale from resilient individuals to clinical manifestations as PTSD. </a:t>
            </a:r>
            <a:endParaRPr lang="en-AU" sz="2000" dirty="0"/>
          </a:p>
          <a:p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EC7CF8-A710-5541-A532-4E52B7C0578F}"/>
              </a:ext>
            </a:extLst>
          </p:cNvPr>
          <p:cNvSpPr txBox="1"/>
          <p:nvPr/>
        </p:nvSpPr>
        <p:spPr>
          <a:xfrm>
            <a:off x="23901801" y="29799313"/>
            <a:ext cx="57827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3. Comparison between TC, HC and PTSD connectivity in significant networks. </a:t>
            </a:r>
            <a:r>
              <a:rPr lang="en-US" sz="2000" dirty="0"/>
              <a:t>Connectivity for significant networks was extracted from TC subgroup and compared post-hoc with HC and PTSD</a:t>
            </a:r>
            <a:r>
              <a:rPr lang="en-US" sz="2000" b="1" dirty="0"/>
              <a:t>. </a:t>
            </a:r>
            <a:r>
              <a:rPr lang="en-US" sz="2000" dirty="0"/>
              <a:t> One-way ANOVA showed all three groups to have significantly difference connectivity for both networks (p&lt;0.001). Post-hoc tests found that TC participants mean connectivity values were in between and significantly difference from HC and PTSD groups for both networks. For the HC &gt; PTSD Networks in a) PTSD&lt;TC: p=0.0366 &amp; HC&gt;TC: p&lt;0.001. For the PTSD&gt;HC Network in b) PTSD&gt;TC: p=0.038 &amp; HC&lt;TC: p=0.046). PTSD – Posttraumatic Stress Disorder, TC – Trauma-exposed Control, HC – Healthy Control. Significance levels are denoted as **** for p&lt;0.001 and * for p&lt;0.05. </a:t>
            </a:r>
            <a:endParaRPr lang="en-AU" sz="2000" dirty="0"/>
          </a:p>
          <a:p>
            <a:endParaRPr lang="en-US" sz="200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809753B-5971-1D45-94DD-FBF7B90C6331}"/>
              </a:ext>
            </a:extLst>
          </p:cNvPr>
          <p:cNvSpPr/>
          <p:nvPr/>
        </p:nvSpPr>
        <p:spPr>
          <a:xfrm>
            <a:off x="10783018" y="34389544"/>
            <a:ext cx="16562869" cy="61552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443E9DF1-1B07-9545-BD9A-8AB4535271D5}"/>
              </a:ext>
            </a:extLst>
          </p:cNvPr>
          <p:cNvSpPr txBox="1">
            <a:spLocks/>
          </p:cNvSpPr>
          <p:nvPr/>
        </p:nvSpPr>
        <p:spPr>
          <a:xfrm>
            <a:off x="11659330" y="35156320"/>
            <a:ext cx="14377186" cy="4481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F55D1D"/>
                </a:solidFill>
              </a:rPr>
              <a:t>Summary</a:t>
            </a:r>
            <a:r>
              <a:rPr lang="en-US" sz="3600" b="1" dirty="0">
                <a:solidFill>
                  <a:srgbClr val="F55D1D"/>
                </a:solidFill>
              </a:rPr>
              <a:t> </a:t>
            </a:r>
          </a:p>
          <a:p>
            <a:pPr marL="457200" indent="-457200" algn="ctr"/>
            <a:r>
              <a:rPr lang="en-AU" sz="3200" dirty="0"/>
              <a:t>Wide-spread alterations in the functional connectome in PTSD</a:t>
            </a:r>
          </a:p>
          <a:p>
            <a:pPr marL="457200" indent="-457200" algn="ctr"/>
            <a:r>
              <a:rPr lang="en-AU" sz="3200" dirty="0"/>
              <a:t>Hypoconnectivity throughout cortical networks and hyperconnectivity between sub-cortical and limbic regions and other cortical networks</a:t>
            </a:r>
          </a:p>
          <a:p>
            <a:pPr marL="457200" indent="-457200" algn="ctr"/>
            <a:r>
              <a:rPr lang="en-AU" sz="3200" dirty="0"/>
              <a:t>This could partly reflect an imbalance of inputs/outputs from subcortical and limbic regions – responsible for arousal levels and emotional responses, relative to control and regulatory networks &amp; contribute to the maintenance of a dissociative state and other PTSD symptoms</a:t>
            </a:r>
          </a:p>
          <a:p>
            <a:pPr algn="ctr"/>
            <a:endParaRPr lang="en-US" sz="2400" b="1" dirty="0">
              <a:solidFill>
                <a:srgbClr val="F55D1D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36" name="Picture 35" descr="Chart, box and whisker chart&#10;&#10;Description automatically generated">
            <a:extLst>
              <a:ext uri="{FF2B5EF4-FFF2-40B4-BE49-F238E27FC236}">
                <a16:creationId xmlns:a16="http://schemas.microsoft.com/office/drawing/2014/main" id="{3DCEBA7C-0693-D940-8540-40A4F27C91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160" y="30077059"/>
            <a:ext cx="7574003" cy="32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ADE5D87FE174AB16F98371092FD2A" ma:contentTypeVersion="2" ma:contentTypeDescription="Create a new document." ma:contentTypeScope="" ma:versionID="39fa1dbccec2628697f4643b03db605d">
  <xsd:schema xmlns:xsd="http://www.w3.org/2001/XMLSchema" xmlns:xs="http://www.w3.org/2001/XMLSchema" xmlns:p="http://schemas.microsoft.com/office/2006/metadata/properties" xmlns:ns2="e8e71ddc-5460-4de9-8b46-ef23f46b0305" targetNamespace="http://schemas.microsoft.com/office/2006/metadata/properties" ma:root="true" ma:fieldsID="34074a9b7e0616955fef37e8755a4d57" ns2:_="">
    <xsd:import namespace="e8e71ddc-5460-4de9-8b46-ef23f46b0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71ddc-5460-4de9-8b46-ef23f46b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060F9-2366-4F76-95C6-589EE6E31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71ddc-5460-4de9-8b46-ef23f46b0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0F1A79-785B-49A2-A076-259070AFA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AE1DB1-6753-4D06-BAE3-58D41FFEA3E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1085</Words>
  <Application>Microsoft Macintosh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WIMR Template PowerPoint</dc:title>
  <dc:creator>Lauren Robertson</dc:creator>
  <cp:lastModifiedBy>Isabella Breukelaar</cp:lastModifiedBy>
  <cp:revision>22</cp:revision>
  <dcterms:created xsi:type="dcterms:W3CDTF">2006-08-16T00:00:00Z</dcterms:created>
  <dcterms:modified xsi:type="dcterms:W3CDTF">2021-05-17T07:07:02Z</dcterms:modified>
  <dc:identifier>DAD9-eZN90Q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0x01010027CADE5D87FE174AB16F98371092FD2A</vt:lpwstr>
  </property>
</Properties>
</file>